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76;&#1080;&#1089;&#1082;%20&#1057;\&#1080;&#1089;&#1087;&#1086;&#1083;&#1085;&#1077;&#1085;&#1080;&#1077;%20&#1085;&#1072;%20&#1089;&#1072;&#1081;&#1090;\&#1088;&#1072;&#1079;&#1084;&#1077;&#1097;&#1077;&#1085;&#1080;&#1077;\&#1088;&#1072;&#1089;&#1095;&#1077;&#1090;%20&#1082;%20&#1087;&#1088;&#1077;&#1079;&#1077;&#1085;&#1090;&#1072;&#1094;&#1080;&#1080;%20&#1076;&#1086;&#1093;&#1086;&#1076;&#1099;%20&#1080;&#1085;&#1092;&#1086;&#1075;&#1088;&#1072;&#1092;&#1080;&#1082;&#107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76;&#1080;&#1089;&#1082;%20&#1057;\&#1080;&#1089;&#1087;&#1086;&#1083;&#1085;&#1077;&#1085;&#1080;&#1077;%20&#1085;&#1072;%20&#1089;&#1072;&#1081;&#1090;\&#1088;&#1072;&#1079;&#1084;&#1077;&#1097;&#1077;&#1085;&#1080;&#1077;\&#1088;&#1072;&#1089;&#1095;&#1077;&#1090;%20&#1082;%20&#1087;&#1088;&#1077;&#1079;&#1077;&#1085;&#1090;&#1072;&#1094;&#1080;&#1080;%20&#1076;&#1086;&#1093;&#1086;&#1076;&#1099;%20&#1080;&#1085;&#1092;&#1086;&#1075;&#1088;&#1072;&#1092;&#1080;&#1082;&#1072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76;&#1080;&#1089;&#1082;%20&#1057;\&#1080;&#1089;&#1087;&#1086;&#1083;&#1085;&#1077;&#1085;&#1080;&#1077;%20&#1085;&#1072;%20&#1089;&#1072;&#1081;&#1090;\&#1088;&#1072;&#1079;&#1084;&#1077;&#1097;&#1077;&#1085;&#1080;&#1077;\&#1088;&#1072;&#1089;&#1095;&#1077;&#1090;%20&#1082;%20&#1087;&#1088;&#1077;&#1079;&#1077;&#1085;&#1090;&#1072;&#1094;&#1080;&#1080;%20&#1076;&#1086;&#1093;&#1086;&#1076;&#1099;%20&#1080;&#1085;&#1092;&#1086;&#1075;&#1088;&#1072;&#1092;&#1080;&#1082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Лист3!$A$2</c:f>
              <c:strCache>
                <c:ptCount val="1"/>
                <c:pt idx="0">
                  <c:v>доходы всего</c:v>
                </c:pt>
              </c:strCache>
            </c:strRef>
          </c:tx>
          <c:cat>
            <c:strRef>
              <c:f>Лист3!$B$1:$G$1</c:f>
              <c:strCache>
                <c:ptCount val="6"/>
                <c:pt idx="0">
                  <c:v>на 01.02. 2026</c:v>
                </c:pt>
                <c:pt idx="1">
                  <c:v>на 01.03. 2026</c:v>
                </c:pt>
                <c:pt idx="2">
                  <c:v>на 01.04. 2026</c:v>
                </c:pt>
                <c:pt idx="3">
                  <c:v>на 01.05. 2026</c:v>
                </c:pt>
                <c:pt idx="4">
                  <c:v>на 01.06. 2026</c:v>
                </c:pt>
                <c:pt idx="5">
                  <c:v>на 01.07. 2026</c:v>
                </c:pt>
              </c:strCache>
            </c:strRef>
          </c:cat>
          <c:val>
            <c:numRef>
              <c:f>Лист3!$B$2:$G$2</c:f>
              <c:numCache>
                <c:formatCode>General</c:formatCode>
                <c:ptCount val="6"/>
                <c:pt idx="0">
                  <c:v>60.6</c:v>
                </c:pt>
                <c:pt idx="1">
                  <c:v>129.80000000000001</c:v>
                </c:pt>
                <c:pt idx="2">
                  <c:v>229.7</c:v>
                </c:pt>
                <c:pt idx="3">
                  <c:v>350.2</c:v>
                </c:pt>
                <c:pt idx="4">
                  <c:v>477.2</c:v>
                </c:pt>
                <c:pt idx="5">
                  <c:v>562.6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43-45F7-9AF1-8DD602A4E08C}"/>
            </c:ext>
          </c:extLst>
        </c:ser>
        <c:ser>
          <c:idx val="1"/>
          <c:order val="1"/>
          <c:tx>
            <c:strRef>
              <c:f>Лист3!$A$3</c:f>
              <c:strCache>
                <c:ptCount val="1"/>
                <c:pt idx="0">
                  <c:v>расходы</c:v>
                </c:pt>
              </c:strCache>
            </c:strRef>
          </c:tx>
          <c:cat>
            <c:strRef>
              <c:f>Лист3!$B$1:$G$1</c:f>
              <c:strCache>
                <c:ptCount val="6"/>
                <c:pt idx="0">
                  <c:v>на 01.02. 2026</c:v>
                </c:pt>
                <c:pt idx="1">
                  <c:v>на 01.03. 2026</c:v>
                </c:pt>
                <c:pt idx="2">
                  <c:v>на 01.04. 2026</c:v>
                </c:pt>
                <c:pt idx="3">
                  <c:v>на 01.05. 2026</c:v>
                </c:pt>
                <c:pt idx="4">
                  <c:v>на 01.06. 2026</c:v>
                </c:pt>
                <c:pt idx="5">
                  <c:v>на 01.07. 2026</c:v>
                </c:pt>
              </c:strCache>
            </c:strRef>
          </c:cat>
          <c:val>
            <c:numRef>
              <c:f>Лист3!$B$3:$G$3</c:f>
              <c:numCache>
                <c:formatCode>0.0</c:formatCode>
                <c:ptCount val="6"/>
                <c:pt idx="0" formatCode="General">
                  <c:v>60.5</c:v>
                </c:pt>
                <c:pt idx="1">
                  <c:v>128.80000000000001</c:v>
                </c:pt>
                <c:pt idx="2" formatCode="General">
                  <c:v>192</c:v>
                </c:pt>
                <c:pt idx="3" formatCode="General">
                  <c:v>308.5</c:v>
                </c:pt>
                <c:pt idx="4" formatCode="General">
                  <c:v>441.5</c:v>
                </c:pt>
                <c:pt idx="5" formatCode="General">
                  <c:v>528.9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43-45F7-9AF1-8DD602A4E08C}"/>
            </c:ext>
          </c:extLst>
        </c:ser>
        <c:ser>
          <c:idx val="2"/>
          <c:order val="2"/>
          <c:tx>
            <c:strRef>
              <c:f>Лист3!$A$4</c:f>
              <c:strCache>
                <c:ptCount val="1"/>
                <c:pt idx="0">
                  <c:v>дефицит(-) /профицит(+)</c:v>
                </c:pt>
              </c:strCache>
            </c:strRef>
          </c:tx>
          <c:cat>
            <c:strRef>
              <c:f>Лист3!$B$1:$G$1</c:f>
              <c:strCache>
                <c:ptCount val="6"/>
                <c:pt idx="0">
                  <c:v>на 01.02. 2026</c:v>
                </c:pt>
                <c:pt idx="1">
                  <c:v>на 01.03. 2026</c:v>
                </c:pt>
                <c:pt idx="2">
                  <c:v>на 01.04. 2026</c:v>
                </c:pt>
                <c:pt idx="3">
                  <c:v>на 01.05. 2026</c:v>
                </c:pt>
                <c:pt idx="4">
                  <c:v>на 01.06. 2026</c:v>
                </c:pt>
                <c:pt idx="5">
                  <c:v>на 01.07. 2026</c:v>
                </c:pt>
              </c:strCache>
            </c:strRef>
          </c:cat>
          <c:val>
            <c:numRef>
              <c:f>Лист3!$B$4:$G$4</c:f>
              <c:numCache>
                <c:formatCode>0.0</c:formatCode>
                <c:ptCount val="6"/>
                <c:pt idx="0" formatCode="General">
                  <c:v>0.10000000000000142</c:v>
                </c:pt>
                <c:pt idx="1">
                  <c:v>1</c:v>
                </c:pt>
                <c:pt idx="2" formatCode="General">
                  <c:v>37.699999999999989</c:v>
                </c:pt>
                <c:pt idx="3" formatCode="General">
                  <c:v>41.699999999999989</c:v>
                </c:pt>
                <c:pt idx="4" formatCode="General">
                  <c:v>35.699999999999989</c:v>
                </c:pt>
                <c:pt idx="5" formatCode="General">
                  <c:v>33.700000000000045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43-45F7-9AF1-8DD602A4E0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76288"/>
        <c:axId val="31677824"/>
      </c:lineChart>
      <c:catAx>
        <c:axId val="316762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1677824"/>
        <c:crosses val="autoZero"/>
        <c:auto val="1"/>
        <c:lblAlgn val="ctr"/>
        <c:lblOffset val="100"/>
        <c:noMultiLvlLbl val="0"/>
      </c:catAx>
      <c:valAx>
        <c:axId val="31677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67628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Лист3!$A$7</c:f>
              <c:strCache>
                <c:ptCount val="1"/>
                <c:pt idx="0">
                  <c:v>в т.ч. налоговые и неналоговые доходы</c:v>
                </c:pt>
              </c:strCache>
            </c:strRef>
          </c:tx>
          <c:cat>
            <c:strRef>
              <c:f>Лист3!$B$6:$G$6</c:f>
              <c:strCache>
                <c:ptCount val="6"/>
                <c:pt idx="0">
                  <c:v>на 01.02. 2026</c:v>
                </c:pt>
                <c:pt idx="1">
                  <c:v>на 01.03. 2026</c:v>
                </c:pt>
                <c:pt idx="2">
                  <c:v>на 01.04. 2026</c:v>
                </c:pt>
                <c:pt idx="3">
                  <c:v>на 01.05. 2026</c:v>
                </c:pt>
                <c:pt idx="4">
                  <c:v>на 01.06. 2026</c:v>
                </c:pt>
                <c:pt idx="5">
                  <c:v>на 01.07. 2026</c:v>
                </c:pt>
              </c:strCache>
            </c:strRef>
          </c:cat>
          <c:val>
            <c:numRef>
              <c:f>Лист3!$B$7:$G$7</c:f>
              <c:numCache>
                <c:formatCode>General</c:formatCode>
                <c:ptCount val="6"/>
                <c:pt idx="0" formatCode="0.0">
                  <c:v>11.6</c:v>
                </c:pt>
                <c:pt idx="1">
                  <c:v>29.8</c:v>
                </c:pt>
                <c:pt idx="2">
                  <c:v>63.6</c:v>
                </c:pt>
                <c:pt idx="3">
                  <c:v>89.4</c:v>
                </c:pt>
                <c:pt idx="4" formatCode="0.0">
                  <c:v>114.7</c:v>
                </c:pt>
                <c:pt idx="5">
                  <c:v>137.9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38F-4896-B658-8DF8D9EA27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577664"/>
        <c:axId val="114024832"/>
      </c:lineChart>
      <c:catAx>
        <c:axId val="1005776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14024832"/>
        <c:crosses val="autoZero"/>
        <c:auto val="1"/>
        <c:lblAlgn val="ctr"/>
        <c:lblOffset val="100"/>
        <c:noMultiLvlLbl val="0"/>
      </c:catAx>
      <c:valAx>
        <c:axId val="11402483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005776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Лист3!$A$11</c:f>
              <c:strCache>
                <c:ptCount val="1"/>
                <c:pt idx="0">
                  <c:v>объем муниципального долга (муниципального долга нет)</c:v>
                </c:pt>
              </c:strCache>
            </c:strRef>
          </c:tx>
          <c:cat>
            <c:strRef>
              <c:f>Лист3!$B$10:$G$10</c:f>
              <c:strCache>
                <c:ptCount val="6"/>
                <c:pt idx="0">
                  <c:v>на 01.02. 2026</c:v>
                </c:pt>
                <c:pt idx="1">
                  <c:v>на 01.03. 2026</c:v>
                </c:pt>
                <c:pt idx="2">
                  <c:v>на 01.04. 2026</c:v>
                </c:pt>
                <c:pt idx="3">
                  <c:v>на 01.05. 2026</c:v>
                </c:pt>
                <c:pt idx="4">
                  <c:v>на 01.06. 2026</c:v>
                </c:pt>
                <c:pt idx="5">
                  <c:v>на 01.07. 2026</c:v>
                </c:pt>
              </c:strCache>
            </c:strRef>
          </c:cat>
          <c:val>
            <c:numRef>
              <c:f>Лист3!$B$11:$G$11</c:f>
              <c:numCache>
                <c:formatCode>0.0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61-459E-839B-A18EB665D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623104"/>
        <c:axId val="100625024"/>
      </c:lineChart>
      <c:catAx>
        <c:axId val="1006231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00625024"/>
        <c:crosses val="autoZero"/>
        <c:auto val="1"/>
        <c:lblAlgn val="ctr"/>
        <c:lblOffset val="100"/>
        <c:noMultiLvlLbl val="0"/>
      </c:catAx>
      <c:valAx>
        <c:axId val="10062502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00623104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8C02D0-2306-49DA-BE2D-306BA9AB1D0A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42CAC4-C960-4485-89C8-2BA1B7F4AF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6280016"/>
            <a:ext cx="88569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Муниципальный долг Ветлужского муниципального района в бюджете не предусмотрен, по состоянию на 01.01.2026года отсутствует, Просроченная кредиторская задолженность по состоянию на 01.01.2026 года отсутствует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6632"/>
            <a:ext cx="8856984" cy="73866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1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Основные характеристики исполнения бюджета Ветлужского муниципального округа 2026 год, млн. рублей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783495"/>
              </p:ext>
            </p:extLst>
          </p:nvPr>
        </p:nvGraphicFramePr>
        <p:xfrm>
          <a:off x="179512" y="855296"/>
          <a:ext cx="8712968" cy="1925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169694"/>
              </p:ext>
            </p:extLst>
          </p:nvPr>
        </p:nvGraphicFramePr>
        <p:xfrm>
          <a:off x="323528" y="3068960"/>
          <a:ext cx="8568952" cy="115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8591917"/>
              </p:ext>
            </p:extLst>
          </p:nvPr>
        </p:nvGraphicFramePr>
        <p:xfrm>
          <a:off x="198574" y="4653136"/>
          <a:ext cx="8693906" cy="1519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9336535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954</TotalTime>
  <Words>55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Georgia</vt:lpstr>
      <vt:lpstr>Times New Roman</vt:lpstr>
      <vt:lpstr>Trebuchet MS</vt:lpstr>
      <vt:lpstr>Воздушный поток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Gruzdeva</dc:creator>
  <cp:lastModifiedBy>AlexSaratov</cp:lastModifiedBy>
  <cp:revision>51</cp:revision>
  <dcterms:created xsi:type="dcterms:W3CDTF">2022-03-28T08:02:53Z</dcterms:created>
  <dcterms:modified xsi:type="dcterms:W3CDTF">2026-07-24T11:53:28Z</dcterms:modified>
</cp:coreProperties>
</file>